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20"/>
  </p:notesMasterIdLst>
  <p:sldIdLst>
    <p:sldId id="284" r:id="rId3"/>
    <p:sldId id="259" r:id="rId4"/>
    <p:sldId id="257" r:id="rId5"/>
    <p:sldId id="263" r:id="rId6"/>
    <p:sldId id="264" r:id="rId7"/>
    <p:sldId id="265" r:id="rId8"/>
    <p:sldId id="266" r:id="rId9"/>
    <p:sldId id="267" r:id="rId10"/>
    <p:sldId id="272" r:id="rId11"/>
    <p:sldId id="273" r:id="rId12"/>
    <p:sldId id="274" r:id="rId13"/>
    <p:sldId id="275" r:id="rId14"/>
    <p:sldId id="278" r:id="rId15"/>
    <p:sldId id="279" r:id="rId16"/>
    <p:sldId id="281" r:id="rId17"/>
    <p:sldId id="282" r:id="rId18"/>
    <p:sldId id="25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Josefin Sans" pitchFamily="2" charset="0"/>
      <p:regular r:id="rId25"/>
      <p:bold r:id="rId26"/>
      <p:italic r:id="rId27"/>
      <p:boldItalic r:id="rId28"/>
    </p:embeddedFont>
    <p:embeddedFont>
      <p:font typeface="Kanit" panose="020B0604020202020204" charset="-34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CB26"/>
    <a:srgbClr val="586E75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0A67-2C63-48C8-B6E1-8704F3CB4C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can see that most test file is devoted to fitting actual test logic into the requirements caused by OOP/Language/IDE.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0A67-2C63-48C8-B6E1-8704F3CB4C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0A67-2C63-48C8-B6E1-8704F3CB4C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Objects, Locator information (==@</a:t>
            </a:r>
            <a:r>
              <a:rPr lang="en-US" dirty="0" err="1"/>
              <a:t>FindBy</a:t>
            </a:r>
            <a:r>
              <a:rPr lang="en-US" dirty="0"/>
              <a:t>)</a:t>
            </a:r>
            <a:r>
              <a:rPr lang="en-US" baseline="0" dirty="0"/>
              <a:t> and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0A67-2C63-48C8-B6E1-8704F3CB4C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0A67-2C63-48C8-B6E1-8704F3CB4C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7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174DD-53D9-4F27-81F3-3E9CC01A6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2" y="6056980"/>
            <a:ext cx="1738166" cy="7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7/20/2018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uralsight.com/guides/getting-started-with-page-object-pattern-for-your-selenium-tes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WEBINAR: </a:t>
            </a:r>
            <a:br>
              <a:rPr lang="en-US" dirty="0"/>
            </a:br>
            <a:r>
              <a:rPr lang="en-US" dirty="0"/>
              <a:t>Selenium Page Object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Object Repository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4200" y="5153732"/>
            <a:ext cx="11074400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Josefin Sans" pitchFamily="2" charset="0"/>
              </a:rPr>
              <a:t>July 19th, 2018 – Alexey Grinevich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CB4A9-0EA6-424F-B35E-F8C2D9E1C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5" y="241173"/>
            <a:ext cx="2889662" cy="11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1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4674" y="1484784"/>
            <a:ext cx="5207726" cy="5112568"/>
          </a:xfrm>
        </p:spPr>
        <p:txBody>
          <a:bodyPr/>
          <a:lstStyle/>
          <a:p>
            <a:r>
              <a:rPr lang="en-US" dirty="0"/>
              <a:t>Page Object</a:t>
            </a:r>
          </a:p>
          <a:p>
            <a:r>
              <a:rPr lang="en-US" dirty="0"/>
              <a:t>With Java Formalities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 OOP Formalities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72" y="188641"/>
            <a:ext cx="5625704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5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125" y="1556792"/>
            <a:ext cx="5197275" cy="5040560"/>
          </a:xfrm>
        </p:spPr>
        <p:txBody>
          <a:bodyPr/>
          <a:lstStyle/>
          <a:p>
            <a:r>
              <a:rPr lang="en-US" dirty="0"/>
              <a:t>Page Object</a:t>
            </a:r>
          </a:p>
          <a:p>
            <a:r>
              <a:rPr lang="en-US" dirty="0"/>
              <a:t>With Java Formalities</a:t>
            </a:r>
          </a:p>
          <a:p>
            <a:r>
              <a:rPr lang="en-US" dirty="0"/>
              <a:t>With OOP Formalities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 Page Object Formalities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72" y="188641"/>
            <a:ext cx="5625704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5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873" y="1484784"/>
            <a:ext cx="5249527" cy="5112568"/>
          </a:xfrm>
        </p:spPr>
        <p:txBody>
          <a:bodyPr/>
          <a:lstStyle/>
          <a:p>
            <a:r>
              <a:rPr lang="en-US" sz="2400" dirty="0"/>
              <a:t>Page Object</a:t>
            </a:r>
          </a:p>
          <a:p>
            <a:r>
              <a:rPr lang="en-US" sz="2400" dirty="0"/>
              <a:t>With Java Formalities</a:t>
            </a:r>
          </a:p>
          <a:p>
            <a:r>
              <a:rPr lang="en-US" sz="2400" dirty="0"/>
              <a:t>With OOP Formalities</a:t>
            </a:r>
          </a:p>
          <a:p>
            <a:r>
              <a:rPr lang="en-US" sz="2400" dirty="0"/>
              <a:t>With Page Object Formalities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With Syntactic Sugar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71" y="188641"/>
            <a:ext cx="5625704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6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1143000"/>
          </a:xfrm>
        </p:spPr>
        <p:txBody>
          <a:bodyPr/>
          <a:lstStyle/>
          <a:p>
            <a:r>
              <a:rPr lang="en-US" dirty="0"/>
              <a:t>Object Repository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6" y="1013223"/>
            <a:ext cx="963290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6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1" y="1275625"/>
            <a:ext cx="9619488" cy="51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073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0408" cy="1325563"/>
          </a:xfrm>
        </p:spPr>
        <p:txBody>
          <a:bodyPr>
            <a:normAutofit/>
          </a:bodyPr>
          <a:lstStyle/>
          <a:p>
            <a:r>
              <a:rPr lang="en-US" dirty="0"/>
              <a:t>So How to Implement Page Object in </a:t>
            </a:r>
            <a:r>
              <a:rPr lang="en-US" dirty="0" err="1"/>
              <a:t>Rapise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628800"/>
            <a:ext cx="11329259" cy="3096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“trade offs”:</a:t>
            </a:r>
          </a:p>
          <a:p>
            <a:pPr lvl="1"/>
            <a:r>
              <a:rPr lang="en-US" dirty="0" err="1"/>
              <a:t>Rapise</a:t>
            </a:r>
            <a:r>
              <a:rPr lang="en-US" dirty="0"/>
              <a:t> IDE instead of other IDE</a:t>
            </a:r>
          </a:p>
          <a:p>
            <a:pPr lvl="1"/>
            <a:r>
              <a:rPr lang="en-US" dirty="0"/>
              <a:t>RVL instead of &lt;some language&gt;</a:t>
            </a:r>
          </a:p>
          <a:p>
            <a:pPr lvl="1"/>
            <a:r>
              <a:rPr lang="en-US" dirty="0"/>
              <a:t>No OOP Formalities</a:t>
            </a:r>
          </a:p>
          <a:p>
            <a:pPr lvl="1"/>
            <a:r>
              <a:rPr lang="en-US" dirty="0"/>
              <a:t>No Language Formalities</a:t>
            </a:r>
          </a:p>
          <a:p>
            <a:pPr lvl="1"/>
            <a:r>
              <a:rPr lang="en-US" dirty="0"/>
              <a:t>No Syntax Formalities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You already have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0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9119"/>
            <a:ext cx="9448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8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466267"/>
            <a:ext cx="10515600" cy="37106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85124" y="2403086"/>
            <a:ext cx="5113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Thanks for Watching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2248" y="3553544"/>
            <a:ext cx="8760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Subscribe to Inflectra’s </a:t>
            </a:r>
            <a:r>
              <a:rPr lang="en-US" dirty="0" err="1"/>
              <a:t>Youtube</a:t>
            </a:r>
            <a:r>
              <a:rPr lang="en-US" dirty="0"/>
              <a:t> Channel for More Videos on Software Testing</a:t>
            </a:r>
          </a:p>
        </p:txBody>
      </p:sp>
    </p:spTree>
    <p:extLst>
      <p:ext uri="{BB962C8B-B14F-4D97-AF65-F5344CB8AC3E}">
        <p14:creationId xmlns:p14="http://schemas.microsoft.com/office/powerpoint/2010/main" val="127737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WEBINAR: </a:t>
            </a:r>
            <a:br>
              <a:rPr lang="en-US" dirty="0"/>
            </a:br>
            <a:r>
              <a:rPr lang="en-US" dirty="0"/>
              <a:t>Page Object vs Object Repository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4200" y="5153732"/>
            <a:ext cx="11074400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Josefin Sans" pitchFamily="2" charset="0"/>
              </a:rPr>
              <a:t>July 19th, 2018 – Alexey Grinevich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749D-E884-48A3-98C7-2A0903D7C4F3}"/>
              </a:ext>
            </a:extLst>
          </p:cNvPr>
          <p:cNvSpPr txBox="1"/>
          <p:nvPr/>
        </p:nvSpPr>
        <p:spPr>
          <a:xfrm>
            <a:off x="2133600" y="1343732"/>
            <a:ext cx="7696200" cy="830997"/>
          </a:xfrm>
          <a:prstGeom prst="rect">
            <a:avLst/>
          </a:prstGeom>
          <a:solidFill>
            <a:srgbClr val="FFE389"/>
          </a:solidFill>
          <a:ln>
            <a:solidFill>
              <a:srgbClr val="F799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Josefin Sans" pitchFamily="2" charset="0"/>
              </a:rPr>
              <a:t>We will be starting the webinar shortly, please stand by…</a:t>
            </a:r>
          </a:p>
          <a:p>
            <a:pPr algn="ctr"/>
            <a:r>
              <a:rPr lang="en-US" sz="2400" i="1" dirty="0">
                <a:latin typeface="Josefin Sans" pitchFamily="2" charset="0"/>
              </a:rPr>
              <a:t>All phones will be automatically on mute until the Q&amp;A.</a:t>
            </a:r>
          </a:p>
        </p:txBody>
      </p:sp>
    </p:spTree>
    <p:extLst>
      <p:ext uri="{BB962C8B-B14F-4D97-AF65-F5344CB8AC3E}">
        <p14:creationId xmlns:p14="http://schemas.microsoft.com/office/powerpoint/2010/main" val="269926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Object Example</a:t>
            </a:r>
          </a:p>
          <a:p>
            <a:r>
              <a:rPr lang="en-US" dirty="0"/>
              <a:t>How to Combine Page Object with an Object Repository</a:t>
            </a:r>
          </a:p>
          <a:p>
            <a:r>
              <a:rPr lang="en-US" dirty="0"/>
              <a:t>How to Choose Language and Environment of a Test Framework</a:t>
            </a:r>
          </a:p>
          <a:p>
            <a:r>
              <a:rPr lang="en-US" dirty="0"/>
              <a:t>How Page Object pattern is done in Rapise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Page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on: </a:t>
            </a:r>
            <a:r>
              <a:rPr lang="en-US" dirty="0">
                <a:hlinkClick r:id="rId3"/>
              </a:rPr>
              <a:t>https://www.pluralsight.com/guides/getting-started-with-page-object-pattern-for-your-selenium-tests</a:t>
            </a:r>
            <a:endParaRPr lang="en-US" dirty="0"/>
          </a:p>
          <a:p>
            <a:r>
              <a:rPr lang="en-US" dirty="0"/>
              <a:t>Here is the Demo App</a:t>
            </a:r>
          </a:p>
        </p:txBody>
      </p:sp>
      <p:pic>
        <p:nvPicPr>
          <p:cNvPr id="4" name="Picture 2" descr="descri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38" y="3336144"/>
            <a:ext cx="8709569" cy="28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5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853" y="1700808"/>
            <a:ext cx="5087547" cy="489654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Page Object</a:t>
            </a:r>
          </a:p>
        </p:txBody>
      </p:sp>
      <p:pic>
        <p:nvPicPr>
          <p:cNvPr id="2050" name="Picture 2" descr="C:\work\Rapise\Rapise\Documentation\QAGeekWeek\2018\PageObject\SignUpPageJa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109012"/>
            <a:ext cx="5625744" cy="64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2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Repository: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version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41586"/>
            <a:ext cx="5359400" cy="30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0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Repository: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options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Resilience – more stable recognition</a:t>
            </a:r>
          </a:p>
          <a:p>
            <a:r>
              <a:rPr lang="en-US" dirty="0"/>
              <a:t>Automatic recovery</a:t>
            </a:r>
          </a:p>
          <a:p>
            <a:r>
              <a:rPr lang="en-US" dirty="0"/>
              <a:t>Record, update, re-use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3" y="2351315"/>
            <a:ext cx="9483635" cy="143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Widget type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Adds known object operations properties (known objects library)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91" y="2236361"/>
            <a:ext cx="7374342" cy="212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800000">
            <a:off x="9072331" y="3861048"/>
            <a:ext cx="192021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7827" y="1556792"/>
            <a:ext cx="5134574" cy="5040560"/>
          </a:xfrm>
        </p:spPr>
        <p:txBody>
          <a:bodyPr/>
          <a:lstStyle/>
          <a:p>
            <a:r>
              <a:rPr lang="en-US" dirty="0"/>
              <a:t>Page Object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With Java Formalities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71" y="188641"/>
            <a:ext cx="5625704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14453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-Wide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320</TotalTime>
  <Words>285</Words>
  <Application>Microsoft Office PowerPoint</Application>
  <PresentationFormat>Widescreen</PresentationFormat>
  <Paragraphs>71</Paragraphs>
  <Slides>17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Kanit</vt:lpstr>
      <vt:lpstr>Wingdings</vt:lpstr>
      <vt:lpstr>Josefin Sans</vt:lpstr>
      <vt:lpstr>Inflectra Powerpoint Template-Wide</vt:lpstr>
      <vt:lpstr>Inflectra titles</vt:lpstr>
      <vt:lpstr>WEBINAR:  Selenium Page Object vs Object Repository</vt:lpstr>
      <vt:lpstr>WEBINAR:  Page Object vs Object Repository</vt:lpstr>
      <vt:lpstr>Agenda</vt:lpstr>
      <vt:lpstr>Let’s Look at Page Object</vt:lpstr>
      <vt:lpstr>PowerPoint Presentation</vt:lpstr>
      <vt:lpstr>Object Repository: Basics</vt:lpstr>
      <vt:lpstr>Object Repository: Resilience</vt:lpstr>
      <vt:lpstr>Object Repository</vt:lpstr>
      <vt:lpstr>PowerPoint Presentation</vt:lpstr>
      <vt:lpstr>PowerPoint Presentation</vt:lpstr>
      <vt:lpstr>PowerPoint Presentation</vt:lpstr>
      <vt:lpstr>PowerPoint Presentation</vt:lpstr>
      <vt:lpstr>Object Repository</vt:lpstr>
      <vt:lpstr>Test Structure</vt:lpstr>
      <vt:lpstr>So How to Implement Page Object in Rapise?</vt:lpstr>
      <vt:lpstr>Summary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</dc:creator>
  <cp:lastModifiedBy>Adam Sandman</cp:lastModifiedBy>
  <cp:revision>22</cp:revision>
  <cp:lastPrinted>2017-03-07T16:58:37Z</cp:lastPrinted>
  <dcterms:created xsi:type="dcterms:W3CDTF">2018-02-28T10:45:00Z</dcterms:created>
  <dcterms:modified xsi:type="dcterms:W3CDTF">2018-07-20T19:49:51Z</dcterms:modified>
</cp:coreProperties>
</file>